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71" r:id="rId3"/>
    <p:sldId id="272" r:id="rId4"/>
    <p:sldId id="273" r:id="rId5"/>
    <p:sldId id="275" r:id="rId6"/>
    <p:sldId id="276" r:id="rId7"/>
    <p:sldId id="274" r:id="rId8"/>
    <p:sldId id="258" r:id="rId9"/>
    <p:sldId id="267" r:id="rId10"/>
    <p:sldId id="269" r:id="rId11"/>
    <p:sldId id="256" r:id="rId12"/>
    <p:sldId id="263" r:id="rId13"/>
    <p:sldId id="265" r:id="rId14"/>
    <p:sldId id="259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9CB"/>
    <a:srgbClr val="004BDD"/>
    <a:srgbClr val="031D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AFA320-9B9E-4927-8852-63FFD396E194}" v="17" dt="2024-12-17T08:42:27.887"/>
    <p1510:client id="{F285D1C5-361E-465F-986D-CAD6C187740B}" v="11" dt="2024-12-17T11:24:35.1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90" autoAdjust="0"/>
    <p:restoredTop sz="94710"/>
  </p:normalViewPr>
  <p:slideViewPr>
    <p:cSldViewPr snapToGrid="0">
      <p:cViewPr>
        <p:scale>
          <a:sx n="129" d="100"/>
          <a:sy n="129" d="100"/>
        </p:scale>
        <p:origin x="1144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60B7BA-D760-A915-9906-7C25417D6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3378222-18EA-5E3F-83EC-456D31233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27DAF7A-C2BC-20C1-5A2B-140BEBEDD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B4A3A-50F4-477C-A08F-9FEFB53D43FF}" type="datetimeFigureOut">
              <a:rPr lang="de-DE" smtClean="0"/>
              <a:t>10.06.25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B1FDCD-24FE-66E1-D366-0B3F5C09C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B15C18-B15C-5E0A-1A11-C021A2A07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555BA-3D25-4995-9CBC-34C8E748AD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5274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F3B13A-EA19-6159-2DC7-D87CA673A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E245FA6-3C7B-010F-C131-8F9B505B71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59FD29-0929-F4E3-9040-D86B8402F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B4A3A-50F4-477C-A08F-9FEFB53D43FF}" type="datetimeFigureOut">
              <a:rPr lang="de-DE" smtClean="0"/>
              <a:t>10.06.25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AAA14CB-BEC2-F4CF-0CEF-DDFBCE97E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D25B90-BF92-87CB-AC1E-B44E0478C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555BA-3D25-4995-9CBC-34C8E748AD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6879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7C8A36C-1012-4DBE-E225-AACAC0CF67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B094F8B-2184-4EBD-3DA7-4D67603B38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DD1AD8C-91DC-7331-3A92-0A109C85C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B4A3A-50F4-477C-A08F-9FEFB53D43FF}" type="datetimeFigureOut">
              <a:rPr lang="de-DE" smtClean="0"/>
              <a:t>10.06.25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DFC455-AC8F-7A0B-D678-C9623DFD6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11EC53-2F37-26A6-0EF7-506790773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555BA-3D25-4995-9CBC-34C8E748AD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4790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F68693-831A-E2B9-7DCC-31C3114AD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42E357-2B5D-3783-F20F-D9CCE6475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ED4C33-77A3-4D53-6387-E1CA44EA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B4A3A-50F4-477C-A08F-9FEFB53D43FF}" type="datetimeFigureOut">
              <a:rPr lang="de-DE" smtClean="0"/>
              <a:t>10.06.25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83C895-F865-83E9-9C7E-63C36E3CF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50CEBC-3719-A185-FC7C-6611C54D4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555BA-3D25-4995-9CBC-34C8E748AD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927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9664AF-70DF-C998-D4FA-91ED38A08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0FACC8D-498B-033C-739B-6E6392D63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A978DF2-20E0-38C7-931F-262F7AD3E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B4A3A-50F4-477C-A08F-9FEFB53D43FF}" type="datetimeFigureOut">
              <a:rPr lang="de-DE" smtClean="0"/>
              <a:t>10.06.25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7C4861-0FFD-3A34-C308-3A4F17C02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339E87-A921-DD3A-D8A2-AAE03C0D5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555BA-3D25-4995-9CBC-34C8E748AD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2327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014238-AD0F-46E7-4439-C8C77B3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F7F3EE-7166-C28F-D0E3-23A7EA3B6D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C88DCAC-BEE4-775A-F957-6ADDD7B38C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4D7B6AA-D2D2-35DF-45CB-720A4C301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B4A3A-50F4-477C-A08F-9FEFB53D43FF}" type="datetimeFigureOut">
              <a:rPr lang="de-DE" smtClean="0"/>
              <a:t>10.06.25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C818347-4880-7BB2-4E71-ECB7B62B4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3DF6324-1D5E-813D-7FC7-37A504365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555BA-3D25-4995-9CBC-34C8E748AD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7280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DE547F-CDF8-798E-3EDD-31AE2E61C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EBC654-BC21-B4AD-83EB-DC9065198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5CB543F-CEEF-CDC3-F5AD-D331296B0D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6070876-8E84-4665-0413-DF9D0899F4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77001D1-2C1A-AE59-882B-988E2A5CB6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7323B64-59AB-D4B5-6C59-8F5894969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B4A3A-50F4-477C-A08F-9FEFB53D43FF}" type="datetimeFigureOut">
              <a:rPr lang="de-DE" smtClean="0"/>
              <a:t>10.06.25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DFF6AF8-9162-3E79-F268-BEE739084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40FE316-8AA0-9F8A-118A-FB1186C19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555BA-3D25-4995-9CBC-34C8E748AD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0431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FE8CA3-1F2F-7F4F-0207-4A0B509AB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EA6C7DF-7E18-A4EE-1EFE-3936EF3E6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B4A3A-50F4-477C-A08F-9FEFB53D43FF}" type="datetimeFigureOut">
              <a:rPr lang="de-DE" smtClean="0"/>
              <a:t>10.06.25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89C706-1202-2933-0FDF-AA488B3EC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ECA4C5-DA71-6072-31BC-8D1C16E5A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555BA-3D25-4995-9CBC-34C8E748AD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7309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430550C-A5F8-82DC-28CA-BBC7B02E9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B4A3A-50F4-477C-A08F-9FEFB53D43FF}" type="datetimeFigureOut">
              <a:rPr lang="de-DE" smtClean="0"/>
              <a:t>10.06.25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48C3E1C-6EF0-5800-70C2-C2BF69789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B86A02-9501-D57E-D745-53ACDD602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555BA-3D25-4995-9CBC-34C8E748AD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5035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231C27-1D75-06AD-7CED-826F4AB82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69E65B-16EB-7140-FF14-ADF157A55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BB8BDF3-051E-5ACA-AD5B-65B026C57C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6F6DE76-C86A-E77D-7CC4-A83043184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B4A3A-50F4-477C-A08F-9FEFB53D43FF}" type="datetimeFigureOut">
              <a:rPr lang="de-DE" smtClean="0"/>
              <a:t>10.06.25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563BFCC-93AD-25ED-F349-C9D92E97A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DE6DC67-B4C1-F497-F47B-A56A4D6C1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555BA-3D25-4995-9CBC-34C8E748AD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6007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AC01AD-007B-2AE9-D4FF-C63FD4D73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EC162DA-E6F0-91B9-D47E-30397C4254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423F47E-F475-3D51-6C0F-ABF746CE6E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D755975-B259-9810-8749-B4EF9044B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B4A3A-50F4-477C-A08F-9FEFB53D43FF}" type="datetimeFigureOut">
              <a:rPr lang="de-DE" smtClean="0"/>
              <a:t>10.06.25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4FFCBF5-324A-3063-B38F-DA0DF3C8A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944BF31-CD80-64E5-9F0E-34273D562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555BA-3D25-4995-9CBC-34C8E748AD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3837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05B1BD6-260A-E2AB-4753-7905B58D7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D85DA03-1EE6-EF1E-FEC0-A250D691D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C5AC19-BF73-63B4-7BF7-61981C0041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9B4A3A-50F4-477C-A08F-9FEFB53D43FF}" type="datetimeFigureOut">
              <a:rPr lang="de-DE" smtClean="0"/>
              <a:t>10.06.25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2E7C739-3E97-B9E2-9DDD-7FED0DB7B1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92D0232-C7D3-2ADA-B4D0-90BC398EC3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C555BA-3D25-4995-9CBC-34C8E748AD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4291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B90A73-54FB-DE56-53F5-4AA6B46C0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6980" y="2766218"/>
            <a:ext cx="4813447" cy="1325563"/>
          </a:xfrm>
        </p:spPr>
        <p:txBody>
          <a:bodyPr>
            <a:noAutofit/>
          </a:bodyPr>
          <a:lstStyle/>
          <a:p>
            <a:r>
              <a:rPr lang="de-DE" sz="5000" dirty="0" err="1">
                <a:solidFill>
                  <a:schemeClr val="bg1"/>
                </a:solidFill>
                <a:latin typeface="Protest Guerrilla" pitchFamily="2" charset="77"/>
                <a:cs typeface="Walbaum Display" panose="020F0502020204030204" pitchFamily="34" charset="0"/>
              </a:rPr>
              <a:t>Weather</a:t>
            </a:r>
            <a:r>
              <a:rPr lang="de-DE" sz="5000" dirty="0">
                <a:solidFill>
                  <a:schemeClr val="bg1"/>
                </a:solidFill>
                <a:latin typeface="Protest Guerrilla" pitchFamily="2" charset="77"/>
                <a:cs typeface="Walbaum Display" panose="020F0502020204030204" pitchFamily="34" charset="0"/>
              </a:rPr>
              <a:t> Station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DE0ED51-835C-2CC0-8FF0-7E7EA0C081EC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90" y="1314967"/>
            <a:ext cx="4322232" cy="42280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97DE85A-FB5F-C518-F417-45EFDDDF9954}"/>
              </a:ext>
            </a:extLst>
          </p:cNvPr>
          <p:cNvSpPr txBox="1"/>
          <p:nvPr/>
        </p:nvSpPr>
        <p:spPr>
          <a:xfrm>
            <a:off x="2214684" y="6487191"/>
            <a:ext cx="6985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Wallpoet" pitchFamily="2" charset="0"/>
              </a:rPr>
              <a:t>BY BLUERUBBERDUCK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5ED8B33-93A3-946A-82DA-0208B4B49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49314" y="6517310"/>
            <a:ext cx="318432" cy="31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159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527A7A93-C50F-D2B7-8F44-B39B2F161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89218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el 3">
            <a:extLst>
              <a:ext uri="{FF2B5EF4-FFF2-40B4-BE49-F238E27FC236}">
                <a16:creationId xmlns:a16="http://schemas.microsoft.com/office/drawing/2014/main" id="{CB3DD32B-773B-3004-D4A9-9A74FD8EB78C}"/>
              </a:ext>
            </a:extLst>
          </p:cNvPr>
          <p:cNvSpPr txBox="1">
            <a:spLocks/>
          </p:cNvSpPr>
          <p:nvPr/>
        </p:nvSpPr>
        <p:spPr>
          <a:xfrm>
            <a:off x="0" y="1412488"/>
            <a:ext cx="3489218" cy="4363844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4000" b="1" noProof="0" dirty="0">
                <a:solidFill>
                  <a:srgbClr val="FFFFFF"/>
                </a:solidFill>
              </a:rPr>
              <a:t>Nice2Have</a:t>
            </a:r>
          </a:p>
        </p:txBody>
      </p:sp>
      <p:cxnSp>
        <p:nvCxnSpPr>
          <p:cNvPr id="4" name="Straight Connector 11">
            <a:extLst>
              <a:ext uri="{FF2B5EF4-FFF2-40B4-BE49-F238E27FC236}">
                <a16:creationId xmlns:a16="http://schemas.microsoft.com/office/drawing/2014/main" id="{18E2F1B2-E1F9-A7B3-24D9-9A28C8917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696200" y="7726680"/>
            <a:ext cx="188976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5F99C5C3-2029-E437-CEFD-37DF65AE1C22}"/>
              </a:ext>
            </a:extLst>
          </p:cNvPr>
          <p:cNvSpPr txBox="1">
            <a:spLocks/>
          </p:cNvSpPr>
          <p:nvPr/>
        </p:nvSpPr>
        <p:spPr>
          <a:xfrm>
            <a:off x="3804178" y="3429000"/>
            <a:ext cx="8387080" cy="2116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900" b="1" dirty="0"/>
              <a:t>Outdoor:</a:t>
            </a:r>
          </a:p>
          <a:p>
            <a:r>
              <a:rPr lang="de-DE" sz="1900" dirty="0">
                <a:sym typeface="Wingdings" panose="05000000000000000000" pitchFamily="2" charset="2"/>
              </a:rPr>
              <a:t>Luftpartikelsensor</a:t>
            </a:r>
          </a:p>
          <a:p>
            <a:r>
              <a:rPr lang="de-DE" sz="1900" dirty="0">
                <a:sym typeface="Wingdings" panose="05000000000000000000" pitchFamily="2" charset="2"/>
              </a:rPr>
              <a:t>Sonnenlichtabhängige Sensoren</a:t>
            </a:r>
          </a:p>
          <a:p>
            <a:r>
              <a:rPr lang="de-DE" sz="1900" dirty="0">
                <a:sym typeface="Wingdings" panose="05000000000000000000" pitchFamily="2" charset="2"/>
              </a:rPr>
              <a:t>Windmessung über Ultraschall</a:t>
            </a:r>
          </a:p>
          <a:p>
            <a:r>
              <a:rPr lang="de-DE" sz="1800" noProof="0" dirty="0"/>
              <a:t>Gefühlte Temperatur</a:t>
            </a:r>
            <a:endParaRPr lang="de-DE" sz="1900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/>
          </a:p>
          <a:p>
            <a:endParaRPr lang="de-DE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CEB745C-8AD7-31A0-A4CC-BA83E78A166A}"/>
              </a:ext>
            </a:extLst>
          </p:cNvPr>
          <p:cNvSpPr txBox="1">
            <a:spLocks/>
          </p:cNvSpPr>
          <p:nvPr/>
        </p:nvSpPr>
        <p:spPr>
          <a:xfrm>
            <a:off x="3804178" y="1247775"/>
            <a:ext cx="10515600" cy="1009015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700" b="1" dirty="0"/>
              <a:t>Indoor:</a:t>
            </a:r>
          </a:p>
          <a:p>
            <a:r>
              <a:rPr lang="de-DE" sz="2700" dirty="0" err="1">
                <a:sym typeface="Wingdings" panose="05000000000000000000" pitchFamily="2" charset="2"/>
              </a:rPr>
              <a:t>LED‘s</a:t>
            </a:r>
            <a:r>
              <a:rPr lang="de-DE" sz="2700" dirty="0">
                <a:sym typeface="Wingdings" panose="05000000000000000000" pitchFamily="2" charset="2"/>
              </a:rPr>
              <a:t> Visualisierung von Optimal werten</a:t>
            </a:r>
          </a:p>
          <a:p>
            <a:r>
              <a:rPr lang="de-DE" sz="2700" dirty="0">
                <a:sym typeface="Wingdings" panose="05000000000000000000" pitchFamily="2" charset="2"/>
              </a:rPr>
              <a:t>Luftpartikel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8476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7A31EF79-59DA-D68A-A542-0252D688B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el 3">
            <a:extLst>
              <a:ext uri="{FF2B5EF4-FFF2-40B4-BE49-F238E27FC236}">
                <a16:creationId xmlns:a16="http://schemas.microsoft.com/office/drawing/2014/main" id="{26DAC35D-FA00-FB83-1572-CE21B0142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12488"/>
            <a:ext cx="4059050" cy="4363844"/>
          </a:xfrm>
        </p:spPr>
        <p:txBody>
          <a:bodyPr anchor="t">
            <a:normAutofit/>
          </a:bodyPr>
          <a:lstStyle/>
          <a:p>
            <a:pPr algn="ctr"/>
            <a:r>
              <a:rPr lang="de-DE" sz="4000" b="1" noProof="0" dirty="0">
                <a:solidFill>
                  <a:srgbClr val="FFFFFF"/>
                </a:solidFill>
              </a:rPr>
              <a:t>Nice2Have</a:t>
            </a:r>
            <a:br>
              <a:rPr lang="de-DE" sz="4000" b="1" noProof="0" dirty="0">
                <a:solidFill>
                  <a:srgbClr val="FFFFFF"/>
                </a:solidFill>
              </a:rPr>
            </a:br>
            <a:r>
              <a:rPr lang="de-DE" sz="4000" b="1" noProof="0" dirty="0">
                <a:solidFill>
                  <a:srgbClr val="FFFFFF"/>
                </a:solidFill>
              </a:rPr>
              <a:t>Berechnungen</a:t>
            </a:r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E7D65A43-0D16-FB60-06D7-D8A3134FC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48337" y="7495674"/>
            <a:ext cx="2117558" cy="264694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Inhaltsplatzhalter 1">
            <a:extLst>
              <a:ext uri="{FF2B5EF4-FFF2-40B4-BE49-F238E27FC236}">
                <a16:creationId xmlns:a16="http://schemas.microsoft.com/office/drawing/2014/main" id="{961C55BD-6B58-EBB9-BCBB-080AE4A18C36}"/>
              </a:ext>
            </a:extLst>
          </p:cNvPr>
          <p:cNvSpPr txBox="1">
            <a:spLocks/>
          </p:cNvSpPr>
          <p:nvPr/>
        </p:nvSpPr>
        <p:spPr>
          <a:xfrm>
            <a:off x="4508723" y="1412488"/>
            <a:ext cx="3197701" cy="436384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b="1" noProof="0" dirty="0"/>
              <a:t>Outdoor:</a:t>
            </a:r>
          </a:p>
          <a:p>
            <a:r>
              <a:rPr lang="de-DE" sz="2000" noProof="0" dirty="0"/>
              <a:t>Sichtweite</a:t>
            </a:r>
          </a:p>
          <a:p>
            <a:r>
              <a:rPr lang="de-DE" sz="2000" noProof="0" dirty="0"/>
              <a:t>Einstrahlungsenergie pro m</a:t>
            </a:r>
            <a:r>
              <a:rPr lang="de-DE" sz="2000" baseline="30000" noProof="0" dirty="0"/>
              <a:t>2</a:t>
            </a:r>
          </a:p>
          <a:p>
            <a:r>
              <a:rPr lang="de-DE" sz="2000" noProof="0" dirty="0"/>
              <a:t>kWh/m</a:t>
            </a:r>
            <a:r>
              <a:rPr lang="de-DE" sz="2000" baseline="30000" noProof="0" dirty="0"/>
              <a:t>2</a:t>
            </a:r>
            <a:r>
              <a:rPr lang="de-DE" sz="2000" noProof="0" dirty="0"/>
              <a:t> (Sonneneinstrahlung)</a:t>
            </a:r>
          </a:p>
          <a:p>
            <a:r>
              <a:rPr lang="de-DE" sz="2000" noProof="0" dirty="0"/>
              <a:t>Taupunkt</a:t>
            </a:r>
          </a:p>
          <a:p>
            <a:endParaRPr lang="de-DE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61744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>
            <a:extLst>
              <a:ext uri="{FF2B5EF4-FFF2-40B4-BE49-F238E27FC236}">
                <a16:creationId xmlns:a16="http://schemas.microsoft.com/office/drawing/2014/main" id="{77E5C038-C919-680F-1F9D-1E85C868F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89218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el 3">
            <a:extLst>
              <a:ext uri="{FF2B5EF4-FFF2-40B4-BE49-F238E27FC236}">
                <a16:creationId xmlns:a16="http://schemas.microsoft.com/office/drawing/2014/main" id="{1322140A-AF04-86A9-21AF-5A7189C810CE}"/>
              </a:ext>
            </a:extLst>
          </p:cNvPr>
          <p:cNvSpPr txBox="1">
            <a:spLocks/>
          </p:cNvSpPr>
          <p:nvPr/>
        </p:nvSpPr>
        <p:spPr>
          <a:xfrm>
            <a:off x="0" y="1412488"/>
            <a:ext cx="3489218" cy="4363844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4000" b="1" noProof="0" dirty="0">
                <a:solidFill>
                  <a:srgbClr val="FFFFFF"/>
                </a:solidFill>
              </a:rPr>
              <a:t>Nice2Have</a:t>
            </a:r>
          </a:p>
        </p:txBody>
      </p: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184A7C9E-E1C1-2C1D-D36E-8AF622416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696200" y="7726680"/>
            <a:ext cx="188976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FB98F0C2-2352-D588-A51C-B6B2F63F8986}"/>
              </a:ext>
            </a:extLst>
          </p:cNvPr>
          <p:cNvSpPr txBox="1">
            <a:spLocks/>
          </p:cNvSpPr>
          <p:nvPr/>
        </p:nvSpPr>
        <p:spPr>
          <a:xfrm>
            <a:off x="4383530" y="1117600"/>
            <a:ext cx="7808470" cy="453136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b="1" noProof="0" dirty="0"/>
              <a:t>Für alle Geräte:</a:t>
            </a:r>
          </a:p>
          <a:p>
            <a:r>
              <a:rPr lang="de-DE" sz="2000" noProof="0" dirty="0"/>
              <a:t>OTA				</a:t>
            </a:r>
            <a:r>
              <a:rPr lang="de-DE" sz="2000" noProof="0" dirty="0">
                <a:sym typeface="Wingdings" panose="05000000000000000000" pitchFamily="2" charset="2"/>
              </a:rPr>
              <a:t>	</a:t>
            </a:r>
            <a:r>
              <a:rPr lang="de-DE" sz="2000" noProof="0" dirty="0"/>
              <a:t>ermöglicht Updates von 						Anwendungen, Diensten 						und Konfigurationen über 						ein Funknetz – ohne 						physischen Kontakt, also 						</a:t>
            </a:r>
            <a:r>
              <a:rPr lang="de-DE" sz="2000" noProof="0" dirty="0" err="1"/>
              <a:t>over</a:t>
            </a:r>
            <a:r>
              <a:rPr lang="de-DE" sz="2000" noProof="0" dirty="0"/>
              <a:t> </a:t>
            </a:r>
            <a:r>
              <a:rPr lang="de-DE" sz="2000" noProof="0" dirty="0" err="1"/>
              <a:t>the</a:t>
            </a:r>
            <a:r>
              <a:rPr lang="de-DE" sz="2000" noProof="0" dirty="0"/>
              <a:t> </a:t>
            </a:r>
            <a:r>
              <a:rPr lang="de-DE" sz="2000" noProof="0" dirty="0" err="1"/>
              <a:t>air</a:t>
            </a:r>
            <a:endParaRPr lang="de-DE" sz="2000" noProof="0" dirty="0"/>
          </a:p>
          <a:p>
            <a:pPr marL="0" indent="0">
              <a:buNone/>
            </a:pPr>
            <a:endParaRPr lang="de-DE" sz="2000" b="1" noProof="0" dirty="0"/>
          </a:p>
          <a:p>
            <a:pPr marL="0" indent="0">
              <a:buNone/>
            </a:pPr>
            <a:r>
              <a:rPr lang="de-DE" sz="2000" b="1" noProof="0" dirty="0"/>
              <a:t>HUB:</a:t>
            </a:r>
          </a:p>
          <a:p>
            <a:r>
              <a:rPr lang="de-DE" sz="2000" noProof="0" dirty="0"/>
              <a:t>Power </a:t>
            </a:r>
            <a:r>
              <a:rPr lang="de-DE" sz="2000" noProof="0" dirty="0" err="1"/>
              <a:t>over</a:t>
            </a:r>
            <a:r>
              <a:rPr lang="de-DE" sz="2000" noProof="0" dirty="0"/>
              <a:t> Ethernet (POE)	</a:t>
            </a:r>
            <a:r>
              <a:rPr lang="de-DE" sz="2000" noProof="0" dirty="0">
                <a:sym typeface="Wingdings" panose="05000000000000000000" pitchFamily="2" charset="2"/>
              </a:rPr>
              <a:t>	Ermöglicht es Daten und 						elektrische Energie über 						einen RJ-45 Kabel zu 						transportieren</a:t>
            </a:r>
          </a:p>
          <a:p>
            <a:endParaRPr lang="de-DE" sz="2000" noProof="0" dirty="0">
              <a:sym typeface="Wingdings" panose="05000000000000000000" pitchFamily="2" charset="2"/>
            </a:endParaRPr>
          </a:p>
          <a:p>
            <a:r>
              <a:rPr lang="de-DE" sz="2000" noProof="0" dirty="0">
                <a:sym typeface="Wingdings" panose="05000000000000000000" pitchFamily="2" charset="2"/>
              </a:rPr>
              <a:t>Datenspeicherung über längere Zeit</a:t>
            </a:r>
            <a:endParaRPr lang="de-DE" sz="2000" noProof="0" dirty="0"/>
          </a:p>
        </p:txBody>
      </p:sp>
      <p:sp>
        <p:nvSpPr>
          <p:cNvPr id="13" name="Inhaltsplatzhalter 4">
            <a:extLst>
              <a:ext uri="{FF2B5EF4-FFF2-40B4-BE49-F238E27FC236}">
                <a16:creationId xmlns:a16="http://schemas.microsoft.com/office/drawing/2014/main" id="{539B70CF-1BA7-2B83-6DE5-68726A3078D0}"/>
              </a:ext>
            </a:extLst>
          </p:cNvPr>
          <p:cNvSpPr txBox="1">
            <a:spLocks/>
          </p:cNvSpPr>
          <p:nvPr/>
        </p:nvSpPr>
        <p:spPr>
          <a:xfrm>
            <a:off x="4383530" y="5776332"/>
            <a:ext cx="7047642" cy="104648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0" b="1" noProof="0" dirty="0"/>
              <a:t>Second Outdoor Sensor:</a:t>
            </a:r>
          </a:p>
          <a:p>
            <a:r>
              <a:rPr lang="de-DE" sz="2000" noProof="0" dirty="0"/>
              <a:t>Bodenfeuchtigkeit</a:t>
            </a:r>
          </a:p>
        </p:txBody>
      </p:sp>
    </p:spTree>
    <p:extLst>
      <p:ext uri="{BB962C8B-B14F-4D97-AF65-F5344CB8AC3E}">
        <p14:creationId xmlns:p14="http://schemas.microsoft.com/office/powerpoint/2010/main" val="2610884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>
            <a:extLst>
              <a:ext uri="{FF2B5EF4-FFF2-40B4-BE49-F238E27FC236}">
                <a16:creationId xmlns:a16="http://schemas.microsoft.com/office/drawing/2014/main" id="{FAAF5FDC-CF01-E0B5-7DC8-64191E2A3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89218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el 3">
            <a:extLst>
              <a:ext uri="{FF2B5EF4-FFF2-40B4-BE49-F238E27FC236}">
                <a16:creationId xmlns:a16="http://schemas.microsoft.com/office/drawing/2014/main" id="{C6FD9AE7-0439-967F-C46C-547786D0CDF0}"/>
              </a:ext>
            </a:extLst>
          </p:cNvPr>
          <p:cNvSpPr txBox="1">
            <a:spLocks/>
          </p:cNvSpPr>
          <p:nvPr/>
        </p:nvSpPr>
        <p:spPr>
          <a:xfrm>
            <a:off x="0" y="1412488"/>
            <a:ext cx="3489218" cy="4363844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4000" b="1" noProof="0" dirty="0">
                <a:solidFill>
                  <a:srgbClr val="FFFFFF"/>
                </a:solidFill>
              </a:rPr>
              <a:t>Nice2Have</a:t>
            </a:r>
            <a:br>
              <a:rPr lang="de-DE" sz="4000" b="1" noProof="0" dirty="0">
                <a:solidFill>
                  <a:srgbClr val="FFFFFF"/>
                </a:solidFill>
              </a:rPr>
            </a:br>
            <a:r>
              <a:rPr lang="de-DE" sz="4000" b="1" noProof="0" dirty="0">
                <a:solidFill>
                  <a:srgbClr val="FFFFFF"/>
                </a:solidFill>
              </a:rPr>
              <a:t>Funkprotokoll:</a:t>
            </a:r>
          </a:p>
          <a:p>
            <a:pPr algn="ctr"/>
            <a:r>
              <a:rPr lang="de-DE" sz="4000" b="1" noProof="0" dirty="0">
                <a:solidFill>
                  <a:srgbClr val="FFFFFF"/>
                </a:solidFill>
              </a:rPr>
              <a:t>Thread</a:t>
            </a:r>
          </a:p>
        </p:txBody>
      </p:sp>
      <p:cxnSp>
        <p:nvCxnSpPr>
          <p:cNvPr id="6" name="Straight Connector 11">
            <a:extLst>
              <a:ext uri="{FF2B5EF4-FFF2-40B4-BE49-F238E27FC236}">
                <a16:creationId xmlns:a16="http://schemas.microsoft.com/office/drawing/2014/main" id="{E9F7E56F-2A6F-FC0A-3084-AF6D63F5E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696200" y="7726680"/>
            <a:ext cx="188976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E7A2FAD0-A01E-29E8-A071-D8648FF93774}"/>
              </a:ext>
            </a:extLst>
          </p:cNvPr>
          <p:cNvSpPr txBox="1">
            <a:spLocks/>
          </p:cNvSpPr>
          <p:nvPr/>
        </p:nvSpPr>
        <p:spPr>
          <a:xfrm>
            <a:off x="3826981" y="1412488"/>
            <a:ext cx="8223505" cy="436384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b="1" noProof="0" dirty="0"/>
              <a:t>Vorteile gegenüber WLAN:</a:t>
            </a:r>
          </a:p>
          <a:p>
            <a:r>
              <a:rPr lang="de-DE" sz="2000" noProof="0" dirty="0"/>
              <a:t>Geringer Stromverbrauch</a:t>
            </a:r>
          </a:p>
          <a:p>
            <a:r>
              <a:rPr lang="de-DE" sz="2000" noProof="0" dirty="0"/>
              <a:t>Unterstützt Mesh-Netzwerke	</a:t>
            </a:r>
            <a:r>
              <a:rPr lang="de-DE" sz="2000" noProof="0" dirty="0">
                <a:sym typeface="Wingdings" panose="05000000000000000000" pitchFamily="2" charset="2"/>
              </a:rPr>
              <a:t> 	Geräte können direkt 						miteinander kommunizieren 					und Signale weiterleiten</a:t>
            </a:r>
          </a:p>
          <a:p>
            <a:r>
              <a:rPr lang="de-DE" sz="2000" noProof="0" dirty="0">
                <a:sym typeface="Wingdings" panose="05000000000000000000" pitchFamily="2" charset="2"/>
              </a:rPr>
              <a:t>Ist besser für Smart-Home Geräte ausgelegt</a:t>
            </a:r>
          </a:p>
          <a:p>
            <a:r>
              <a:rPr lang="de-DE" sz="2000" noProof="0" dirty="0">
                <a:sym typeface="Wingdings" panose="05000000000000000000" pitchFamily="2" charset="2"/>
              </a:rPr>
              <a:t>Thread-Netzwerke können Tausende von Geräten effizient verbinden</a:t>
            </a:r>
          </a:p>
          <a:p>
            <a:r>
              <a:rPr lang="de-DE" sz="2000" noProof="0" dirty="0">
                <a:sym typeface="Wingdings" panose="05000000000000000000" pitchFamily="2" charset="2"/>
              </a:rPr>
              <a:t>arbeitet in einem Frequenzbereich der weniger überlastet ist</a:t>
            </a:r>
          </a:p>
          <a:p>
            <a:r>
              <a:rPr lang="de-DE" sz="2000" noProof="0" dirty="0"/>
              <a:t>Beinhaltet integrierte Sicherheitsfunktionen</a:t>
            </a:r>
          </a:p>
          <a:p>
            <a:r>
              <a:rPr lang="de-DE" sz="2000" noProof="0" dirty="0"/>
              <a:t>Es gibt keinen zentralen Router</a:t>
            </a:r>
          </a:p>
          <a:p>
            <a:pPr marL="0" indent="0">
              <a:buNone/>
            </a:pPr>
            <a:endParaRPr lang="de-DE" sz="2000" noProof="0" dirty="0"/>
          </a:p>
        </p:txBody>
      </p:sp>
    </p:spTree>
    <p:extLst>
      <p:ext uri="{BB962C8B-B14F-4D97-AF65-F5344CB8AC3E}">
        <p14:creationId xmlns:p14="http://schemas.microsoft.com/office/powerpoint/2010/main" val="3791225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5CBCCD9-D2DF-DE01-EC57-3CEF21C37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80" y="1910941"/>
            <a:ext cx="3139440" cy="3036117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2000" b="1" kern="1200" noProof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Blockschaltbild</a:t>
            </a:r>
            <a:br>
              <a:rPr lang="de-DE" sz="2000" b="1" kern="1200" noProof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de-DE" sz="2000" b="1" kern="1200" noProof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Maximaler Ausbau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B2813C-9DC7-B0E8-01CE-5900367574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294" t="10322" r="13855" b="9206"/>
          <a:stretch/>
        </p:blipFill>
        <p:spPr>
          <a:xfrm>
            <a:off x="3101118" y="241851"/>
            <a:ext cx="8827495" cy="637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61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5BAAA4-F1D5-C260-2ABB-42648886D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Etwas erzählt über mehrere Stationen aber eine </a:t>
            </a:r>
            <a:r>
              <a:rPr lang="de-DE" dirty="0" err="1"/>
              <a:t>Platiene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789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0B1962-A2B9-D6F9-58DD-C8C70ECDF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Irgend welche </a:t>
            </a:r>
            <a:r>
              <a:rPr lang="de-DE" dirty="0" err="1"/>
              <a:t>sachen</a:t>
            </a:r>
            <a:r>
              <a:rPr lang="de-DE" dirty="0"/>
              <a:t> zur </a:t>
            </a:r>
            <a:r>
              <a:rPr lang="de-DE" dirty="0" err="1"/>
              <a:t>platiene</a:t>
            </a:r>
            <a:r>
              <a:rPr lang="de-DE" dirty="0"/>
              <a:t> mit gutem design </a:t>
            </a:r>
          </a:p>
        </p:txBody>
      </p:sp>
    </p:spTree>
    <p:extLst>
      <p:ext uri="{BB962C8B-B14F-4D97-AF65-F5344CB8AC3E}">
        <p14:creationId xmlns:p14="http://schemas.microsoft.com/office/powerpoint/2010/main" val="1607007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DB5A44-706C-24AA-2945-B1A705A65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3D design mit 3D </a:t>
            </a:r>
            <a:r>
              <a:rPr lang="de-DE" dirty="0" err="1"/>
              <a:t>animation</a:t>
            </a:r>
            <a:r>
              <a:rPr lang="de-DE" dirty="0"/>
              <a:t> </a:t>
            </a:r>
            <a:r>
              <a:rPr lang="de-DE" dirty="0" err="1"/>
              <a:t>funktion</a:t>
            </a:r>
            <a:r>
              <a:rPr lang="de-DE" dirty="0"/>
              <a:t> in </a:t>
            </a:r>
            <a:r>
              <a:rPr lang="de-DE" dirty="0" err="1"/>
              <a:t>powerpoint</a:t>
            </a:r>
            <a:endParaRPr lang="de-DE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-Modell 2">
                <a:extLst>
                  <a:ext uri="{FF2B5EF4-FFF2-40B4-BE49-F238E27FC236}">
                    <a16:creationId xmlns:a16="http://schemas.microsoft.com/office/drawing/2014/main" id="{390040EA-C18C-7D17-2C12-56383E5044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09541275"/>
                  </p:ext>
                </p:extLst>
              </p:nvPr>
            </p:nvGraphicFramePr>
            <p:xfrm>
              <a:off x="2094101" y="4856857"/>
              <a:ext cx="7757217" cy="550744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757217" cy="5507448"/>
                    </a:xfrm>
                    <a:prstGeom prst="rect">
                      <a:avLst/>
                    </a:prstGeom>
                  </am3d:spPr>
                  <am3d:camera>
                    <am3d:pos x="0" y="0" z="567398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357181" d="1000000"/>
                    <am3d:preTrans dx="-16785688" dy="-3167680" dz="11448038"/>
                    <am3d:scale>
                      <am3d:sx n="1000000" d="1000000"/>
                      <am3d:sy n="1000000" d="1000000"/>
                      <am3d:sz n="1000000" d="1000000"/>
                    </am3d:scale>
                    <am3d:rot ax="5015018" ay="4318115" az="499530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1925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-Modell 2">
                <a:extLst>
                  <a:ext uri="{FF2B5EF4-FFF2-40B4-BE49-F238E27FC236}">
                    <a16:creationId xmlns:a16="http://schemas.microsoft.com/office/drawing/2014/main" id="{390040EA-C18C-7D17-2C12-56383E5044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94101" y="4856857"/>
                <a:ext cx="7757217" cy="55074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4957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1F7421-BCF9-D856-5E3F-B2E8EEE29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 in dem 3d </a:t>
            </a:r>
            <a:r>
              <a:rPr lang="de-DE" dirty="0" err="1"/>
              <a:t>desing</a:t>
            </a:r>
            <a:r>
              <a:rPr lang="de-DE" dirty="0"/>
              <a:t> etwas zur </a:t>
            </a:r>
            <a:r>
              <a:rPr lang="de-DE" dirty="0" err="1"/>
              <a:t>wasser</a:t>
            </a:r>
            <a:r>
              <a:rPr lang="de-DE" dirty="0"/>
              <a:t> wippe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-Modell 2">
                <a:extLst>
                  <a:ext uri="{FF2B5EF4-FFF2-40B4-BE49-F238E27FC236}">
                    <a16:creationId xmlns:a16="http://schemas.microsoft.com/office/drawing/2014/main" id="{2019AC7D-67A4-6178-18C4-D96AF7FA41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9185048"/>
                  </p:ext>
                </p:extLst>
              </p:nvPr>
            </p:nvGraphicFramePr>
            <p:xfrm>
              <a:off x="746581" y="241835"/>
              <a:ext cx="11445419" cy="714440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445419" cy="7144401"/>
                    </a:xfrm>
                    <a:prstGeom prst="rect">
                      <a:avLst/>
                    </a:prstGeom>
                  </am3d:spPr>
                  <am3d:camera>
                    <am3d:pos x="0" y="0" z="567398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357181" d="1000000"/>
                    <am3d:preTrans dx="-16785688" dy="-3167680" dz="11448038"/>
                    <am3d:scale>
                      <am3d:sx n="1000000" d="1000000"/>
                      <am3d:sy n="1000000" d="1000000"/>
                      <am3d:sz n="1000000" d="1000000"/>
                    </am3d:scale>
                    <am3d:rot ax="1351040" ay="-2193209" az="-83214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3074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-Modell 2">
                <a:extLst>
                  <a:ext uri="{FF2B5EF4-FFF2-40B4-BE49-F238E27FC236}">
                    <a16:creationId xmlns:a16="http://schemas.microsoft.com/office/drawing/2014/main" id="{2019AC7D-67A4-6178-18C4-D96AF7FA41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6581" y="241835"/>
                <a:ext cx="11445419" cy="714440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7078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2E874C-D830-D4FB-103A-3E00B1697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Ultraschall erklärt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-Modell 2">
                <a:extLst>
                  <a:ext uri="{FF2B5EF4-FFF2-40B4-BE49-F238E27FC236}">
                    <a16:creationId xmlns:a16="http://schemas.microsoft.com/office/drawing/2014/main" id="{47D1A466-7754-D5AA-5AF9-EF29E03EC7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7136189"/>
                  </p:ext>
                </p:extLst>
              </p:nvPr>
            </p:nvGraphicFramePr>
            <p:xfrm>
              <a:off x="1304111" y="-1178638"/>
              <a:ext cx="9411835" cy="830757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411835" cy="8307571"/>
                    </a:xfrm>
                    <a:prstGeom prst="rect">
                      <a:avLst/>
                    </a:prstGeom>
                  </am3d:spPr>
                  <am3d:camera>
                    <am3d:pos x="0" y="0" z="567398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357181" d="1000000"/>
                    <am3d:preTrans dx="-16785688" dy="-3167680" dz="11448038"/>
                    <am3d:scale>
                      <am3d:sx n="1000000" d="1000000"/>
                      <am3d:sy n="1000000" d="1000000"/>
                      <am3d:sz n="1000000" d="1000000"/>
                    </am3d:scale>
                    <am3d:rot ax="2755915" ay="1194182" az="116259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8869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-Modell 2">
                <a:extLst>
                  <a:ext uri="{FF2B5EF4-FFF2-40B4-BE49-F238E27FC236}">
                    <a16:creationId xmlns:a16="http://schemas.microsoft.com/office/drawing/2014/main" id="{47D1A466-7754-D5AA-5AF9-EF29E03EC7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04111" y="-1178638"/>
                <a:ext cx="9411835" cy="8307571"/>
              </a:xfrm>
              <a:prstGeom prst="rect">
                <a:avLst/>
              </a:prstGeom>
            </p:spPr>
          </p:pic>
        </mc:Fallback>
      </mc:AlternateContent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7A53F68E-EBD0-314D-284D-7CF842383CBD}"/>
              </a:ext>
            </a:extLst>
          </p:cNvPr>
          <p:cNvCxnSpPr>
            <a:cxnSpLocks/>
          </p:cNvCxnSpPr>
          <p:nvPr/>
        </p:nvCxnSpPr>
        <p:spPr>
          <a:xfrm flipV="1">
            <a:off x="14444133" y="5388429"/>
            <a:ext cx="8023981" cy="13087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4D6D3E5E-CC52-C30B-7E78-0568F7912D1A}"/>
              </a:ext>
            </a:extLst>
          </p:cNvPr>
          <p:cNvSpPr/>
          <p:nvPr/>
        </p:nvSpPr>
        <p:spPr>
          <a:xfrm flipH="1" flipV="1">
            <a:off x="13062857" y="6858000"/>
            <a:ext cx="805543" cy="2709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Programmierung</a:t>
            </a:r>
          </a:p>
        </p:txBody>
      </p:sp>
    </p:spTree>
    <p:extLst>
      <p:ext uri="{BB962C8B-B14F-4D97-AF65-F5344CB8AC3E}">
        <p14:creationId xmlns:p14="http://schemas.microsoft.com/office/powerpoint/2010/main" val="12136455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7BC2B3-FDE3-A3EC-680F-B4682771D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Matter </a:t>
            </a:r>
            <a:r>
              <a:rPr lang="de-DE" dirty="0" err="1"/>
              <a:t>erklärungs</a:t>
            </a:r>
            <a:r>
              <a:rPr lang="de-DE" dirty="0"/>
              <a:t> steil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-Modell 2">
                <a:extLst>
                  <a:ext uri="{FF2B5EF4-FFF2-40B4-BE49-F238E27FC236}">
                    <a16:creationId xmlns:a16="http://schemas.microsoft.com/office/drawing/2014/main" id="{D63CF3B6-BE8E-FA72-5FBF-30F694DD0FA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3266928"/>
                  </p:ext>
                </p:extLst>
              </p:nvPr>
            </p:nvGraphicFramePr>
            <p:xfrm>
              <a:off x="532044" y="-931674"/>
              <a:ext cx="9465835" cy="710032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465835" cy="7100326"/>
                    </a:xfrm>
                    <a:prstGeom prst="rect">
                      <a:avLst/>
                    </a:prstGeom>
                  </am3d:spPr>
                  <am3d:camera>
                    <am3d:pos x="0" y="0" z="567398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357181" d="1000000"/>
                    <am3d:preTrans dx="-16785688" dy="-3167680" dz="11448038"/>
                    <am3d:scale>
                      <am3d:sx n="1000000" d="1000000"/>
                      <am3d:sy n="1000000" d="1000000"/>
                      <am3d:sz n="1000000" d="1000000"/>
                    </am3d:scale>
                    <am3d:rot ax="8825328" ay="-1574219" az="-984195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8869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-Modell 2">
                <a:extLst>
                  <a:ext uri="{FF2B5EF4-FFF2-40B4-BE49-F238E27FC236}">
                    <a16:creationId xmlns:a16="http://schemas.microsoft.com/office/drawing/2014/main" id="{D63CF3B6-BE8E-FA72-5FBF-30F694DD0F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2044" y="-931674"/>
                <a:ext cx="9465835" cy="7100326"/>
              </a:xfrm>
              <a:prstGeom prst="rect">
                <a:avLst/>
              </a:prstGeom>
            </p:spPr>
          </p:pic>
        </mc:Fallback>
      </mc:AlternateContent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767F1402-43C9-A2D7-09A6-9D90548A607B}"/>
              </a:ext>
            </a:extLst>
          </p:cNvPr>
          <p:cNvCxnSpPr>
            <a:cxnSpLocks/>
          </p:cNvCxnSpPr>
          <p:nvPr/>
        </p:nvCxnSpPr>
        <p:spPr>
          <a:xfrm flipH="1">
            <a:off x="3014133" y="1388533"/>
            <a:ext cx="6858000" cy="29379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38B314B2-A896-84E7-3255-2F09FE80DF4B}"/>
              </a:ext>
            </a:extLst>
          </p:cNvPr>
          <p:cNvSpPr/>
          <p:nvPr/>
        </p:nvSpPr>
        <p:spPr>
          <a:xfrm>
            <a:off x="9296400" y="365125"/>
            <a:ext cx="2057400" cy="11842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Programmierung</a:t>
            </a:r>
          </a:p>
        </p:txBody>
      </p:sp>
    </p:spTree>
    <p:extLst>
      <p:ext uri="{BB962C8B-B14F-4D97-AF65-F5344CB8AC3E}">
        <p14:creationId xmlns:p14="http://schemas.microsoft.com/office/powerpoint/2010/main" val="34524324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F08B1-96E7-AF01-C10B-D2FA335A8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9B80579-79A6-46E9-6667-09624969B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12488"/>
            <a:ext cx="4059050" cy="4363844"/>
          </a:xfrm>
        </p:spPr>
        <p:txBody>
          <a:bodyPr anchor="t">
            <a:normAutofit/>
          </a:bodyPr>
          <a:lstStyle/>
          <a:p>
            <a:pPr algn="ctr"/>
            <a:r>
              <a:rPr lang="de-DE" sz="4000" b="1" noProof="0" dirty="0">
                <a:solidFill>
                  <a:srgbClr val="FFFFFF"/>
                </a:solidFill>
              </a:rPr>
              <a:t>Must2Have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8DC8B67-1785-E6E1-D308-DCC85BFD66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24076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noProof="0" dirty="0"/>
              <a:t>Indoor:</a:t>
            </a:r>
          </a:p>
          <a:p>
            <a:r>
              <a:rPr lang="de-DE" sz="2000" noProof="0" dirty="0"/>
              <a:t>Temperatur</a:t>
            </a:r>
          </a:p>
          <a:p>
            <a:r>
              <a:rPr lang="de-DE" sz="2000" noProof="0" dirty="0"/>
              <a:t>Luftfeuchtigkeit</a:t>
            </a:r>
          </a:p>
          <a:p>
            <a:r>
              <a:rPr lang="de-DE" sz="2000" noProof="0" dirty="0"/>
              <a:t>Luftdruck</a:t>
            </a:r>
          </a:p>
          <a:p>
            <a:r>
              <a:rPr lang="de-DE" sz="2000" noProof="0" dirty="0"/>
              <a:t>CO2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7C0FBE6-3A73-32DF-055C-458B34C16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noProof="0" dirty="0"/>
              <a:t>Outdoor:</a:t>
            </a:r>
          </a:p>
          <a:p>
            <a:r>
              <a:rPr lang="de-DE" sz="2000" noProof="0" dirty="0"/>
              <a:t>Temperatur</a:t>
            </a:r>
          </a:p>
          <a:p>
            <a:r>
              <a:rPr lang="de-DE" sz="2000" noProof="0" dirty="0"/>
              <a:t>Luftfeuchtigkeit</a:t>
            </a:r>
          </a:p>
          <a:p>
            <a:r>
              <a:rPr lang="de-DE" sz="2000" noProof="0" dirty="0"/>
              <a:t>Luftdruck</a:t>
            </a:r>
          </a:p>
          <a:p>
            <a:r>
              <a:rPr lang="de-DE" sz="2000" noProof="0" dirty="0"/>
              <a:t>Regenmenge</a:t>
            </a:r>
          </a:p>
          <a:p>
            <a:r>
              <a:rPr lang="de-DE" sz="2000" noProof="0" dirty="0"/>
              <a:t>Windrichtung</a:t>
            </a:r>
          </a:p>
          <a:p>
            <a:r>
              <a:rPr lang="de-DE" sz="2000" noProof="0" dirty="0"/>
              <a:t>Windgeschwindigkeit</a:t>
            </a:r>
          </a:p>
        </p:txBody>
      </p:sp>
    </p:spTree>
    <p:extLst>
      <p:ext uri="{BB962C8B-B14F-4D97-AF65-F5344CB8AC3E}">
        <p14:creationId xmlns:p14="http://schemas.microsoft.com/office/powerpoint/2010/main" val="12725709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>
            <a:extLst>
              <a:ext uri="{FF2B5EF4-FFF2-40B4-BE49-F238E27FC236}">
                <a16:creationId xmlns:a16="http://schemas.microsoft.com/office/drawing/2014/main" id="{3082BE1C-F9E0-7979-5571-F168D5B8C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0D052B66-91DF-E73B-E565-558623452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230AD92-5B5F-D54B-FB73-B9F4390B32CD}"/>
              </a:ext>
            </a:extLst>
          </p:cNvPr>
          <p:cNvSpPr txBox="1">
            <a:spLocks/>
          </p:cNvSpPr>
          <p:nvPr/>
        </p:nvSpPr>
        <p:spPr>
          <a:xfrm>
            <a:off x="132080" y="1910941"/>
            <a:ext cx="3139440" cy="3036117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000" b="1" noProof="0" dirty="0">
                <a:solidFill>
                  <a:srgbClr val="FFFFFF"/>
                </a:solidFill>
              </a:rPr>
              <a:t>Blockschaltbild</a:t>
            </a:r>
            <a:br>
              <a:rPr lang="de-DE" sz="2000" b="1" noProof="0" dirty="0">
                <a:solidFill>
                  <a:srgbClr val="FFFFFF"/>
                </a:solidFill>
              </a:rPr>
            </a:br>
            <a:r>
              <a:rPr lang="de-DE" sz="2000" b="1" noProof="0" dirty="0">
                <a:solidFill>
                  <a:srgbClr val="FFFFFF"/>
                </a:solidFill>
              </a:rPr>
              <a:t>Minimaler Ausbau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2658B27-AA26-820A-871F-7B8A8FA369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04" t="13607" r="31884" b="24075"/>
          <a:stretch/>
        </p:blipFill>
        <p:spPr>
          <a:xfrm>
            <a:off x="3689449" y="303167"/>
            <a:ext cx="8084621" cy="598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4034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281</Words>
  <Application>Microsoft Macintosh PowerPoint</Application>
  <PresentationFormat>Breitbild</PresentationFormat>
  <Paragraphs>62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2" baseType="lpstr">
      <vt:lpstr>Aptos</vt:lpstr>
      <vt:lpstr>Aptos Display</vt:lpstr>
      <vt:lpstr>Arial</vt:lpstr>
      <vt:lpstr>Calibri</vt:lpstr>
      <vt:lpstr>Protest Guerrilla</vt:lpstr>
      <vt:lpstr>Wallpoet</vt:lpstr>
      <vt:lpstr>Wingdings</vt:lpstr>
      <vt:lpstr>Office</vt:lpstr>
      <vt:lpstr>Weather Station</vt:lpstr>
      <vt:lpstr>Etwas erzählt über mehrere Stationen aber eine Platiene</vt:lpstr>
      <vt:lpstr>Irgend welche sachen zur platiene mit gutem design </vt:lpstr>
      <vt:lpstr>3D design mit 3D animation funktion in powerpoint</vt:lpstr>
      <vt:lpstr>Zusammen in dem 3d desing etwas zur wasser wippe</vt:lpstr>
      <vt:lpstr>Ultraschall erklärt</vt:lpstr>
      <vt:lpstr>Matter erklärungs steil</vt:lpstr>
      <vt:lpstr>Must2Have</vt:lpstr>
      <vt:lpstr>PowerPoint-Präsentation</vt:lpstr>
      <vt:lpstr>PowerPoint-Präsentation</vt:lpstr>
      <vt:lpstr>Nice2Have Berechnungen</vt:lpstr>
      <vt:lpstr>PowerPoint-Präsentation</vt:lpstr>
      <vt:lpstr>PowerPoint-Präsentation</vt:lpstr>
      <vt:lpstr>Blockschaltbild Maximaler Ausbau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Schranzhofer Daniel Benjamin</dc:creator>
  <cp:lastModifiedBy>Reiner Jan Niklas</cp:lastModifiedBy>
  <cp:revision>10</cp:revision>
  <dcterms:created xsi:type="dcterms:W3CDTF">2024-12-17T07:17:07Z</dcterms:created>
  <dcterms:modified xsi:type="dcterms:W3CDTF">2025-06-10T19:46:16Z</dcterms:modified>
</cp:coreProperties>
</file>